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 horzBarState="maximized">
    <p:restoredLeft sz="15620"/>
    <p:restoredTop sz="94660"/>
  </p:normalViewPr>
  <p:slideViewPr>
    <p:cSldViewPr>
      <p:cViewPr>
        <p:scale>
          <a:sx n="150" d="100"/>
          <a:sy n="150" d="100"/>
        </p:scale>
        <p:origin x="-2130" y="-10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283739" y="363320"/>
            <a:ext cx="731856" cy="381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24V PSU</a:t>
            </a:r>
            <a:endParaRPr lang="en-GB" sz="900" dirty="0">
              <a:solidFill>
                <a:schemeClr val="tx1"/>
              </a:solidFill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528795" y="685800"/>
            <a:ext cx="0" cy="3998616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1453661" y="1143000"/>
            <a:ext cx="150725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533400" y="990600"/>
            <a:ext cx="157005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1447800" y="914400"/>
            <a:ext cx="259585" cy="0"/>
          </a:xfrm>
          <a:prstGeom prst="line">
            <a:avLst/>
          </a:prstGeom>
          <a:ln w="254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533400" y="1524000"/>
            <a:ext cx="157005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/>
          <p:cNvCxnSpPr/>
          <p:nvPr/>
        </p:nvCxnSpPr>
        <p:spPr>
          <a:xfrm>
            <a:off x="1447800" y="1447800"/>
            <a:ext cx="259585" cy="0"/>
          </a:xfrm>
          <a:prstGeom prst="line">
            <a:avLst/>
          </a:prstGeom>
          <a:ln w="254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528795" y="2019300"/>
            <a:ext cx="157005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/>
          <p:nvPr/>
        </p:nvCxnSpPr>
        <p:spPr>
          <a:xfrm>
            <a:off x="539051" y="3965332"/>
            <a:ext cx="157005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rot="5400000">
            <a:off x="453221" y="702547"/>
            <a:ext cx="150725" cy="0"/>
          </a:xfrm>
          <a:prstGeom prst="line">
            <a:avLst/>
          </a:prstGeom>
          <a:ln w="25400">
            <a:solidFill>
              <a:srgbClr val="FFC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V="1">
            <a:off x="1453661" y="1673051"/>
            <a:ext cx="68664" cy="334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1524000" y="1680167"/>
            <a:ext cx="0" cy="1901233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/>
          <p:cNvCxnSpPr/>
          <p:nvPr/>
        </p:nvCxnSpPr>
        <p:spPr>
          <a:xfrm>
            <a:off x="3643402" y="1371600"/>
            <a:ext cx="1233398" cy="0"/>
          </a:xfrm>
          <a:prstGeom prst="line">
            <a:avLst/>
          </a:prstGeom>
          <a:ln w="254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4876800" y="1066800"/>
            <a:ext cx="0" cy="304800"/>
          </a:xfrm>
          <a:prstGeom prst="line">
            <a:avLst/>
          </a:prstGeom>
          <a:ln w="254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/>
          <p:cNvCxnSpPr/>
          <p:nvPr/>
        </p:nvCxnSpPr>
        <p:spPr>
          <a:xfrm flipV="1">
            <a:off x="5029200" y="1066800"/>
            <a:ext cx="0" cy="304801"/>
          </a:xfrm>
          <a:prstGeom prst="line">
            <a:avLst/>
          </a:prstGeom>
          <a:ln w="254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/>
        </p:nvCxnSpPr>
        <p:spPr>
          <a:xfrm>
            <a:off x="5029200" y="1371600"/>
            <a:ext cx="1313822" cy="0"/>
          </a:xfrm>
          <a:prstGeom prst="line">
            <a:avLst/>
          </a:prstGeom>
          <a:ln w="254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/>
          <p:cNvCxnSpPr/>
          <p:nvPr/>
        </p:nvCxnSpPr>
        <p:spPr>
          <a:xfrm flipV="1">
            <a:off x="3352800" y="2057400"/>
            <a:ext cx="0" cy="88744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Rectangle 68"/>
          <p:cNvSpPr/>
          <p:nvPr/>
        </p:nvSpPr>
        <p:spPr>
          <a:xfrm rot="16200000">
            <a:off x="2821311" y="2311120"/>
            <a:ext cx="888441" cy="381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Motor direction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70" name="Rectangle 69"/>
          <p:cNvSpPr/>
          <p:nvPr/>
        </p:nvSpPr>
        <p:spPr>
          <a:xfrm>
            <a:off x="5029200" y="1140278"/>
            <a:ext cx="1313822" cy="25644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Motor drive</a:t>
            </a:r>
            <a:endParaRPr lang="en-GB" sz="900" dirty="0">
              <a:solidFill>
                <a:schemeClr val="tx1"/>
              </a:solidFill>
            </a:endParaRPr>
          </a:p>
        </p:txBody>
      </p:sp>
      <p:cxnSp>
        <p:nvCxnSpPr>
          <p:cNvPr id="80" name="Straight Connector 79"/>
          <p:cNvCxnSpPr/>
          <p:nvPr/>
        </p:nvCxnSpPr>
        <p:spPr>
          <a:xfrm flipV="1">
            <a:off x="3810000" y="1066800"/>
            <a:ext cx="0" cy="1878049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Rectangle 82"/>
          <p:cNvSpPr/>
          <p:nvPr/>
        </p:nvSpPr>
        <p:spPr>
          <a:xfrm rot="16200000">
            <a:off x="3278686" y="2309034"/>
            <a:ext cx="884268" cy="381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Interlock signal</a:t>
            </a:r>
            <a:endParaRPr lang="en-GB" sz="900" dirty="0">
              <a:solidFill>
                <a:schemeClr val="tx1"/>
              </a:solidFill>
            </a:endParaRPr>
          </a:p>
        </p:txBody>
      </p:sp>
      <p:cxnSp>
        <p:nvCxnSpPr>
          <p:cNvPr id="84" name="Straight Connector 83"/>
          <p:cNvCxnSpPr/>
          <p:nvPr/>
        </p:nvCxnSpPr>
        <p:spPr>
          <a:xfrm flipV="1">
            <a:off x="3962400" y="1066800"/>
            <a:ext cx="0" cy="1511544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ectangle 87"/>
          <p:cNvSpPr/>
          <p:nvPr/>
        </p:nvSpPr>
        <p:spPr>
          <a:xfrm>
            <a:off x="2362200" y="1600200"/>
            <a:ext cx="589504" cy="381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Actuator power</a:t>
            </a:r>
            <a:endParaRPr lang="en-GB" sz="900" dirty="0">
              <a:solidFill>
                <a:schemeClr val="tx1"/>
              </a:solidFill>
            </a:endParaRPr>
          </a:p>
        </p:txBody>
      </p:sp>
      <p:cxnSp>
        <p:nvCxnSpPr>
          <p:cNvPr id="89" name="Straight Connector 88"/>
          <p:cNvCxnSpPr/>
          <p:nvPr/>
        </p:nvCxnSpPr>
        <p:spPr>
          <a:xfrm>
            <a:off x="4114800" y="1600200"/>
            <a:ext cx="2219995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/>
          <p:cNvCxnSpPr/>
          <p:nvPr/>
        </p:nvCxnSpPr>
        <p:spPr>
          <a:xfrm flipV="1">
            <a:off x="4114800" y="1600201"/>
            <a:ext cx="0" cy="1344646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Rectangle 93"/>
          <p:cNvSpPr/>
          <p:nvPr/>
        </p:nvSpPr>
        <p:spPr>
          <a:xfrm>
            <a:off x="5034348" y="1325544"/>
            <a:ext cx="1290252" cy="381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Tacho signal</a:t>
            </a:r>
            <a:endParaRPr lang="en-GB" sz="900" dirty="0">
              <a:solidFill>
                <a:schemeClr val="tx1"/>
              </a:solidFill>
            </a:endParaRPr>
          </a:p>
        </p:txBody>
      </p:sp>
      <p:cxnSp>
        <p:nvCxnSpPr>
          <p:cNvPr id="100" name="Straight Connector 99"/>
          <p:cNvCxnSpPr/>
          <p:nvPr/>
        </p:nvCxnSpPr>
        <p:spPr>
          <a:xfrm>
            <a:off x="539051" y="4684416"/>
            <a:ext cx="1462245" cy="0"/>
          </a:xfrm>
          <a:prstGeom prst="line">
            <a:avLst/>
          </a:prstGeom>
          <a:ln w="25400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/>
          <p:nvPr/>
        </p:nvCxnSpPr>
        <p:spPr>
          <a:xfrm>
            <a:off x="1600200" y="1143000"/>
            <a:ext cx="0" cy="236220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/>
          <p:cNvCxnSpPr/>
          <p:nvPr/>
        </p:nvCxnSpPr>
        <p:spPr>
          <a:xfrm>
            <a:off x="1604386" y="3505200"/>
            <a:ext cx="140342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/>
          <p:cNvCxnSpPr/>
          <p:nvPr/>
        </p:nvCxnSpPr>
        <p:spPr>
          <a:xfrm>
            <a:off x="1522325" y="3581400"/>
            <a:ext cx="149468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/>
          <p:nvPr/>
        </p:nvCxnSpPr>
        <p:spPr>
          <a:xfrm>
            <a:off x="2362200" y="1797084"/>
            <a:ext cx="701710" cy="0"/>
          </a:xfrm>
          <a:prstGeom prst="line">
            <a:avLst/>
          </a:prstGeom>
          <a:ln w="254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2" name="Rectangle 121"/>
          <p:cNvSpPr/>
          <p:nvPr/>
        </p:nvSpPr>
        <p:spPr>
          <a:xfrm>
            <a:off x="1676400" y="3303553"/>
            <a:ext cx="1236368" cy="201647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LED current control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24" name="Rectangle 123"/>
          <p:cNvSpPr/>
          <p:nvPr/>
        </p:nvSpPr>
        <p:spPr>
          <a:xfrm>
            <a:off x="4191000" y="3200400"/>
            <a:ext cx="757396" cy="2667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I</a:t>
            </a:r>
            <a:r>
              <a:rPr lang="en-GB" sz="900" baseline="30000" dirty="0" smtClean="0">
                <a:solidFill>
                  <a:schemeClr val="tx1"/>
                </a:solidFill>
              </a:rPr>
              <a:t>2</a:t>
            </a:r>
            <a:r>
              <a:rPr lang="en-GB" sz="900" dirty="0" smtClean="0">
                <a:solidFill>
                  <a:schemeClr val="tx1"/>
                </a:solidFill>
              </a:rPr>
              <a:t>C 5v</a:t>
            </a:r>
            <a:endParaRPr lang="en-GB" sz="900" dirty="0">
              <a:solidFill>
                <a:schemeClr val="tx1"/>
              </a:solidFill>
            </a:endParaRPr>
          </a:p>
        </p:txBody>
      </p:sp>
      <p:cxnSp>
        <p:nvCxnSpPr>
          <p:cNvPr id="125" name="Straight Connector 124"/>
          <p:cNvCxnSpPr/>
          <p:nvPr/>
        </p:nvCxnSpPr>
        <p:spPr>
          <a:xfrm>
            <a:off x="4191000" y="3429000"/>
            <a:ext cx="924449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Rectangle 127"/>
          <p:cNvSpPr/>
          <p:nvPr/>
        </p:nvSpPr>
        <p:spPr>
          <a:xfrm>
            <a:off x="5791200" y="3213100"/>
            <a:ext cx="914399" cy="2667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I</a:t>
            </a:r>
            <a:r>
              <a:rPr lang="en-GB" sz="900" baseline="30000" dirty="0" smtClean="0">
                <a:solidFill>
                  <a:schemeClr val="tx1"/>
                </a:solidFill>
              </a:rPr>
              <a:t>2</a:t>
            </a:r>
            <a:r>
              <a:rPr lang="en-GB" sz="900" dirty="0" smtClean="0">
                <a:solidFill>
                  <a:schemeClr val="tx1"/>
                </a:solidFill>
              </a:rPr>
              <a:t>C 3.3v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30" name="Rectangle 129"/>
          <p:cNvSpPr/>
          <p:nvPr/>
        </p:nvSpPr>
        <p:spPr>
          <a:xfrm>
            <a:off x="5777802" y="3504015"/>
            <a:ext cx="927798" cy="2667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err="1" smtClean="0">
                <a:solidFill>
                  <a:schemeClr val="tx1"/>
                </a:solidFill>
              </a:rPr>
              <a:t>GPIO</a:t>
            </a:r>
            <a:r>
              <a:rPr lang="en-GB" sz="900" dirty="0" smtClean="0">
                <a:solidFill>
                  <a:schemeClr val="tx1"/>
                </a:solidFill>
              </a:rPr>
              <a:t> 3.3v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31" name="Rectangle 130"/>
          <p:cNvSpPr/>
          <p:nvPr/>
        </p:nvSpPr>
        <p:spPr>
          <a:xfrm>
            <a:off x="5777802" y="4497559"/>
            <a:ext cx="927798" cy="2667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SPI 3.3v</a:t>
            </a:r>
            <a:endParaRPr lang="en-GB" sz="900" dirty="0">
              <a:solidFill>
                <a:schemeClr val="tx1"/>
              </a:solidFill>
            </a:endParaRPr>
          </a:p>
        </p:txBody>
      </p:sp>
      <p:cxnSp>
        <p:nvCxnSpPr>
          <p:cNvPr id="132" name="Straight Connector 131"/>
          <p:cNvCxnSpPr/>
          <p:nvPr/>
        </p:nvCxnSpPr>
        <p:spPr>
          <a:xfrm>
            <a:off x="2209800" y="3965332"/>
            <a:ext cx="449580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Rectangle 133"/>
          <p:cNvSpPr/>
          <p:nvPr/>
        </p:nvSpPr>
        <p:spPr>
          <a:xfrm>
            <a:off x="2133600" y="3657600"/>
            <a:ext cx="844993" cy="284562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5v digital power</a:t>
            </a:r>
            <a:endParaRPr lang="en-GB" sz="900" dirty="0">
              <a:solidFill>
                <a:schemeClr val="tx1"/>
              </a:solidFill>
            </a:endParaRPr>
          </a:p>
        </p:txBody>
      </p:sp>
      <p:cxnSp>
        <p:nvCxnSpPr>
          <p:cNvPr id="137" name="Straight Connector 136"/>
          <p:cNvCxnSpPr/>
          <p:nvPr/>
        </p:nvCxnSpPr>
        <p:spPr>
          <a:xfrm>
            <a:off x="1447800" y="1981200"/>
            <a:ext cx="259585" cy="0"/>
          </a:xfrm>
          <a:prstGeom prst="line">
            <a:avLst/>
          </a:prstGeom>
          <a:ln w="254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/>
          <p:nvPr/>
        </p:nvCxnSpPr>
        <p:spPr>
          <a:xfrm>
            <a:off x="1447800" y="3965332"/>
            <a:ext cx="152400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/>
          <p:cNvCxnSpPr/>
          <p:nvPr/>
        </p:nvCxnSpPr>
        <p:spPr>
          <a:xfrm>
            <a:off x="7391398" y="2971800"/>
            <a:ext cx="0" cy="232368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/>
          <p:cNvCxnSpPr/>
          <p:nvPr/>
        </p:nvCxnSpPr>
        <p:spPr>
          <a:xfrm>
            <a:off x="6858000" y="2438399"/>
            <a:ext cx="0" cy="765769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Rectangle 147"/>
          <p:cNvSpPr/>
          <p:nvPr/>
        </p:nvSpPr>
        <p:spPr>
          <a:xfrm>
            <a:off x="6165885" y="2432536"/>
            <a:ext cx="747379" cy="381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GB" sz="900" dirty="0" smtClean="0">
                <a:solidFill>
                  <a:schemeClr val="tx1"/>
                </a:solidFill>
              </a:rPr>
              <a:t>CSI Camera bus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49" name="Rectangle 148"/>
          <p:cNvSpPr/>
          <p:nvPr/>
        </p:nvSpPr>
        <p:spPr>
          <a:xfrm>
            <a:off x="7005545" y="2945840"/>
            <a:ext cx="462055" cy="273818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USB</a:t>
            </a:r>
            <a:endParaRPr lang="en-GB" sz="900" dirty="0">
              <a:solidFill>
                <a:schemeClr val="tx1"/>
              </a:solidFill>
            </a:endParaRPr>
          </a:p>
        </p:txBody>
      </p:sp>
      <p:cxnSp>
        <p:nvCxnSpPr>
          <p:cNvPr id="77" name="Straight Connector 76"/>
          <p:cNvCxnSpPr>
            <a:stCxn id="17" idx="3"/>
          </p:cNvCxnSpPr>
          <p:nvPr/>
        </p:nvCxnSpPr>
        <p:spPr>
          <a:xfrm>
            <a:off x="2256307" y="914400"/>
            <a:ext cx="67613" cy="0"/>
          </a:xfrm>
          <a:prstGeom prst="line">
            <a:avLst/>
          </a:prstGeom>
          <a:ln w="254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/>
          <p:cNvCxnSpPr>
            <a:stCxn id="40" idx="3"/>
          </p:cNvCxnSpPr>
          <p:nvPr/>
        </p:nvCxnSpPr>
        <p:spPr>
          <a:xfrm>
            <a:off x="2256307" y="1447800"/>
            <a:ext cx="73237" cy="0"/>
          </a:xfrm>
          <a:prstGeom prst="line">
            <a:avLst/>
          </a:prstGeom>
          <a:ln w="254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Rectangle 73"/>
          <p:cNvSpPr/>
          <p:nvPr/>
        </p:nvSpPr>
        <p:spPr>
          <a:xfrm>
            <a:off x="1905000" y="4229101"/>
            <a:ext cx="1188212" cy="339131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900" b="1" dirty="0" smtClean="0">
                <a:solidFill>
                  <a:schemeClr val="tx1"/>
                </a:solidFill>
              </a:rPr>
              <a:t>External load cell amplifier enclosure</a:t>
            </a:r>
          </a:p>
        </p:txBody>
      </p:sp>
      <p:cxnSp>
        <p:nvCxnSpPr>
          <p:cNvPr id="75" name="Straight Connector 74"/>
          <p:cNvCxnSpPr/>
          <p:nvPr/>
        </p:nvCxnSpPr>
        <p:spPr>
          <a:xfrm>
            <a:off x="2245418" y="4800600"/>
            <a:ext cx="0" cy="762000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2245418" y="5029200"/>
            <a:ext cx="157005" cy="0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>
            <a:off x="2245418" y="5562600"/>
            <a:ext cx="157005" cy="0"/>
          </a:xfrm>
          <a:prstGeom prst="line">
            <a:avLst/>
          </a:prstGeom>
          <a:ln w="2540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12" idx="3"/>
          </p:cNvCxnSpPr>
          <p:nvPr/>
        </p:nvCxnSpPr>
        <p:spPr>
          <a:xfrm>
            <a:off x="3262403" y="5183930"/>
            <a:ext cx="1004797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/>
          <p:nvPr/>
        </p:nvCxnSpPr>
        <p:spPr>
          <a:xfrm>
            <a:off x="3276600" y="5713665"/>
            <a:ext cx="1066800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/>
          <p:nvPr/>
        </p:nvCxnSpPr>
        <p:spPr>
          <a:xfrm flipV="1">
            <a:off x="3124200" y="2057400"/>
            <a:ext cx="0" cy="88744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Rectangle 85"/>
          <p:cNvSpPr/>
          <p:nvPr/>
        </p:nvSpPr>
        <p:spPr>
          <a:xfrm rot="16200000">
            <a:off x="2590801" y="2311120"/>
            <a:ext cx="888439" cy="381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Motor </a:t>
            </a:r>
            <a:r>
              <a:rPr lang="en-GB" sz="900" dirty="0" err="1" smtClean="0">
                <a:solidFill>
                  <a:schemeClr val="tx1"/>
                </a:solidFill>
              </a:rPr>
              <a:t>PWM</a:t>
            </a:r>
            <a:endParaRPr lang="en-GB" sz="900" dirty="0">
              <a:solidFill>
                <a:schemeClr val="tx1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 flipV="1">
            <a:off x="4267200" y="3436354"/>
            <a:ext cx="0" cy="1747576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/>
          <p:cNvCxnSpPr/>
          <p:nvPr/>
        </p:nvCxnSpPr>
        <p:spPr>
          <a:xfrm flipV="1">
            <a:off x="4343400" y="3733801"/>
            <a:ext cx="0" cy="1979864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 flipV="1">
            <a:off x="4343400" y="3733800"/>
            <a:ext cx="772049" cy="2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/>
          <p:cNvCxnSpPr/>
          <p:nvPr/>
        </p:nvCxnSpPr>
        <p:spPr>
          <a:xfrm>
            <a:off x="5638800" y="3429000"/>
            <a:ext cx="1066800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/>
          <p:cNvCxnSpPr/>
          <p:nvPr/>
        </p:nvCxnSpPr>
        <p:spPr>
          <a:xfrm>
            <a:off x="5638800" y="3733800"/>
            <a:ext cx="1066800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Rectangle 115"/>
          <p:cNvSpPr/>
          <p:nvPr/>
        </p:nvSpPr>
        <p:spPr>
          <a:xfrm>
            <a:off x="4182730" y="3504015"/>
            <a:ext cx="770270" cy="2667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err="1" smtClean="0">
                <a:solidFill>
                  <a:schemeClr val="tx1"/>
                </a:solidFill>
              </a:rPr>
              <a:t>GPIO</a:t>
            </a:r>
            <a:r>
              <a:rPr lang="en-GB" sz="900" dirty="0" smtClean="0">
                <a:solidFill>
                  <a:schemeClr val="tx1"/>
                </a:solidFill>
              </a:rPr>
              <a:t> 5v</a:t>
            </a:r>
            <a:endParaRPr lang="en-GB" sz="900" dirty="0">
              <a:solidFill>
                <a:schemeClr val="tx1"/>
              </a:solidFill>
            </a:endParaRPr>
          </a:p>
        </p:txBody>
      </p:sp>
      <p:cxnSp>
        <p:nvCxnSpPr>
          <p:cNvPr id="117" name="Straight Connector 116"/>
          <p:cNvCxnSpPr/>
          <p:nvPr/>
        </p:nvCxnSpPr>
        <p:spPr>
          <a:xfrm flipV="1">
            <a:off x="5715001" y="3436354"/>
            <a:ext cx="0" cy="1130404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/>
          <p:nvPr/>
        </p:nvCxnSpPr>
        <p:spPr>
          <a:xfrm>
            <a:off x="3800788" y="4566758"/>
            <a:ext cx="1914213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/>
          <p:cNvCxnSpPr/>
          <p:nvPr/>
        </p:nvCxnSpPr>
        <p:spPr>
          <a:xfrm>
            <a:off x="3800788" y="4648200"/>
            <a:ext cx="1990412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/>
          <p:cNvCxnSpPr/>
          <p:nvPr/>
        </p:nvCxnSpPr>
        <p:spPr>
          <a:xfrm flipV="1">
            <a:off x="5791200" y="3733801"/>
            <a:ext cx="0" cy="914399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/>
          <p:cNvCxnSpPr/>
          <p:nvPr/>
        </p:nvCxnSpPr>
        <p:spPr>
          <a:xfrm>
            <a:off x="3800788" y="4724400"/>
            <a:ext cx="2904812" cy="0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/>
          <p:cNvCxnSpPr/>
          <p:nvPr/>
        </p:nvCxnSpPr>
        <p:spPr>
          <a:xfrm>
            <a:off x="3800788" y="2819400"/>
            <a:ext cx="298101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/>
          <p:nvPr/>
        </p:nvCxnSpPr>
        <p:spPr>
          <a:xfrm flipV="1">
            <a:off x="6781800" y="2819400"/>
            <a:ext cx="0" cy="38100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3" name="Oval 172"/>
          <p:cNvSpPr/>
          <p:nvPr/>
        </p:nvSpPr>
        <p:spPr>
          <a:xfrm>
            <a:off x="1066381" y="5080166"/>
            <a:ext cx="201150" cy="20115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74" name="Straight Connector 173"/>
          <p:cNvCxnSpPr/>
          <p:nvPr/>
        </p:nvCxnSpPr>
        <p:spPr>
          <a:xfrm>
            <a:off x="1267950" y="5183930"/>
            <a:ext cx="113483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/>
          <p:cNvCxnSpPr/>
          <p:nvPr/>
        </p:nvCxnSpPr>
        <p:spPr>
          <a:xfrm>
            <a:off x="2169218" y="5713665"/>
            <a:ext cx="233564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Straight Connector 177"/>
          <p:cNvCxnSpPr/>
          <p:nvPr/>
        </p:nvCxnSpPr>
        <p:spPr>
          <a:xfrm>
            <a:off x="2169218" y="5181600"/>
            <a:ext cx="0" cy="532065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Straight Connector 179"/>
          <p:cNvCxnSpPr/>
          <p:nvPr/>
        </p:nvCxnSpPr>
        <p:spPr>
          <a:xfrm>
            <a:off x="2057400" y="5334000"/>
            <a:ext cx="345382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Straight Connector 180"/>
          <p:cNvCxnSpPr/>
          <p:nvPr/>
        </p:nvCxnSpPr>
        <p:spPr>
          <a:xfrm>
            <a:off x="2057400" y="5334000"/>
            <a:ext cx="0" cy="53340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Straight Connector 182"/>
          <p:cNvCxnSpPr/>
          <p:nvPr/>
        </p:nvCxnSpPr>
        <p:spPr>
          <a:xfrm>
            <a:off x="2057400" y="5867400"/>
            <a:ext cx="354615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7" name="Straight Connector 186"/>
          <p:cNvCxnSpPr>
            <a:stCxn id="190" idx="6"/>
          </p:cNvCxnSpPr>
          <p:nvPr/>
        </p:nvCxnSpPr>
        <p:spPr>
          <a:xfrm>
            <a:off x="1267531" y="5610730"/>
            <a:ext cx="78986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0" name="Oval 189"/>
          <p:cNvSpPr/>
          <p:nvPr/>
        </p:nvSpPr>
        <p:spPr>
          <a:xfrm>
            <a:off x="1066381" y="5510155"/>
            <a:ext cx="201150" cy="201150"/>
          </a:xfrm>
          <a:prstGeom prst="ellipse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1" name="Rectangle 190"/>
          <p:cNvSpPr/>
          <p:nvPr/>
        </p:nvSpPr>
        <p:spPr>
          <a:xfrm>
            <a:off x="381000" y="4991100"/>
            <a:ext cx="762000" cy="381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Load cell input A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92" name="Rectangle 191"/>
          <p:cNvSpPr/>
          <p:nvPr/>
        </p:nvSpPr>
        <p:spPr>
          <a:xfrm>
            <a:off x="381000" y="5410200"/>
            <a:ext cx="762000" cy="381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Load cell input B</a:t>
            </a:r>
            <a:endParaRPr lang="en-GB" sz="900" dirty="0">
              <a:solidFill>
                <a:schemeClr val="tx1"/>
              </a:solidFill>
            </a:endParaRPr>
          </a:p>
        </p:txBody>
      </p:sp>
      <p:cxnSp>
        <p:nvCxnSpPr>
          <p:cNvPr id="206" name="Straight Connector 205"/>
          <p:cNvCxnSpPr/>
          <p:nvPr/>
        </p:nvCxnSpPr>
        <p:spPr>
          <a:xfrm>
            <a:off x="4262974" y="1981200"/>
            <a:ext cx="2080048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/>
          <p:cNvCxnSpPr/>
          <p:nvPr/>
        </p:nvCxnSpPr>
        <p:spPr>
          <a:xfrm flipV="1">
            <a:off x="4267200" y="1976331"/>
            <a:ext cx="0" cy="114684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/>
          <p:cNvCxnSpPr/>
          <p:nvPr/>
        </p:nvCxnSpPr>
        <p:spPr>
          <a:xfrm>
            <a:off x="4191000" y="3123179"/>
            <a:ext cx="76200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1" name="Rectangle 210"/>
          <p:cNvSpPr/>
          <p:nvPr/>
        </p:nvSpPr>
        <p:spPr>
          <a:xfrm>
            <a:off x="5034348" y="1981200"/>
            <a:ext cx="1300447" cy="381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Spare analogue pro-micro input</a:t>
            </a:r>
            <a:endParaRPr lang="en-GB" sz="900" dirty="0">
              <a:solidFill>
                <a:schemeClr val="tx1"/>
              </a:solidFill>
            </a:endParaRPr>
          </a:p>
        </p:txBody>
      </p:sp>
      <p:cxnSp>
        <p:nvCxnSpPr>
          <p:cNvPr id="212" name="Straight Connector 211"/>
          <p:cNvCxnSpPr/>
          <p:nvPr/>
        </p:nvCxnSpPr>
        <p:spPr>
          <a:xfrm>
            <a:off x="2647321" y="3046394"/>
            <a:ext cx="360487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6" name="Rectangle 215"/>
          <p:cNvSpPr/>
          <p:nvPr/>
        </p:nvSpPr>
        <p:spPr>
          <a:xfrm>
            <a:off x="3093212" y="4461469"/>
            <a:ext cx="792989" cy="339131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Spare data </a:t>
            </a:r>
            <a:r>
              <a:rPr lang="en-GB" sz="900" dirty="0" err="1" smtClean="0">
                <a:solidFill>
                  <a:schemeClr val="tx1"/>
                </a:solidFill>
              </a:rPr>
              <a:t>bussses</a:t>
            </a:r>
            <a:endParaRPr lang="en-GB" sz="900" dirty="0" smtClean="0">
              <a:solidFill>
                <a:schemeClr val="tx1"/>
              </a:solidFill>
            </a:endParaRPr>
          </a:p>
        </p:txBody>
      </p:sp>
      <p:cxnSp>
        <p:nvCxnSpPr>
          <p:cNvPr id="219" name="Straight Connector 218"/>
          <p:cNvCxnSpPr/>
          <p:nvPr/>
        </p:nvCxnSpPr>
        <p:spPr>
          <a:xfrm flipV="1">
            <a:off x="3581400" y="2057400"/>
            <a:ext cx="0" cy="88744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0" name="Rectangle 219"/>
          <p:cNvSpPr/>
          <p:nvPr/>
        </p:nvSpPr>
        <p:spPr>
          <a:xfrm rot="16200000">
            <a:off x="3043850" y="2311120"/>
            <a:ext cx="888441" cy="381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Motor current</a:t>
            </a:r>
            <a:endParaRPr lang="en-GB" sz="900" dirty="0">
              <a:solidFill>
                <a:schemeClr val="tx1"/>
              </a:solidFill>
            </a:endParaRPr>
          </a:p>
        </p:txBody>
      </p:sp>
      <p:cxnSp>
        <p:nvCxnSpPr>
          <p:cNvPr id="225" name="Straight Connector 224"/>
          <p:cNvCxnSpPr>
            <a:stCxn id="4" idx="2"/>
            <a:endCxn id="224" idx="0"/>
          </p:cNvCxnSpPr>
          <p:nvPr/>
        </p:nvCxnSpPr>
        <p:spPr>
          <a:xfrm>
            <a:off x="7200900" y="5011956"/>
            <a:ext cx="0" cy="102144"/>
          </a:xfrm>
          <a:prstGeom prst="line">
            <a:avLst/>
          </a:prstGeom>
          <a:ln w="254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/>
          <p:cNvCxnSpPr>
            <a:stCxn id="136" idx="3"/>
          </p:cNvCxnSpPr>
          <p:nvPr/>
        </p:nvCxnSpPr>
        <p:spPr>
          <a:xfrm>
            <a:off x="2245418" y="1981200"/>
            <a:ext cx="116782" cy="0"/>
          </a:xfrm>
          <a:prstGeom prst="line">
            <a:avLst/>
          </a:prstGeom>
          <a:ln w="254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/>
          <p:nvPr/>
        </p:nvCxnSpPr>
        <p:spPr>
          <a:xfrm flipV="1">
            <a:off x="2362200" y="1790700"/>
            <a:ext cx="0" cy="185630"/>
          </a:xfrm>
          <a:prstGeom prst="line">
            <a:avLst/>
          </a:prstGeom>
          <a:ln w="254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/>
          <p:nvPr/>
        </p:nvCxnSpPr>
        <p:spPr>
          <a:xfrm>
            <a:off x="4953000" y="1777594"/>
            <a:ext cx="0" cy="2184806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/>
          <p:cNvCxnSpPr/>
          <p:nvPr/>
        </p:nvCxnSpPr>
        <p:spPr>
          <a:xfrm>
            <a:off x="2922952" y="1920391"/>
            <a:ext cx="144802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/>
          <p:nvPr/>
        </p:nvCxnSpPr>
        <p:spPr>
          <a:xfrm>
            <a:off x="3145386" y="3886202"/>
            <a:ext cx="0" cy="7913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/>
          <p:nvPr/>
        </p:nvCxnSpPr>
        <p:spPr>
          <a:xfrm>
            <a:off x="5181600" y="3886202"/>
            <a:ext cx="0" cy="76198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/>
          <p:cNvCxnSpPr/>
          <p:nvPr/>
        </p:nvCxnSpPr>
        <p:spPr>
          <a:xfrm>
            <a:off x="3353655" y="3962400"/>
            <a:ext cx="0" cy="24600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0" name="Rectangle 149"/>
          <p:cNvSpPr/>
          <p:nvPr/>
        </p:nvSpPr>
        <p:spPr>
          <a:xfrm>
            <a:off x="2995354" y="4208401"/>
            <a:ext cx="890848" cy="24174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Digital power</a:t>
            </a:r>
          </a:p>
        </p:txBody>
      </p:sp>
      <p:sp>
        <p:nvSpPr>
          <p:cNvPr id="151" name="Rectangle 150"/>
          <p:cNvSpPr/>
          <p:nvPr/>
        </p:nvSpPr>
        <p:spPr>
          <a:xfrm>
            <a:off x="2210680" y="4770211"/>
            <a:ext cx="1142120" cy="241745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5V analogue power</a:t>
            </a:r>
          </a:p>
        </p:txBody>
      </p:sp>
      <p:cxnSp>
        <p:nvCxnSpPr>
          <p:cNvPr id="154" name="Straight Connector 153"/>
          <p:cNvCxnSpPr/>
          <p:nvPr/>
        </p:nvCxnSpPr>
        <p:spPr>
          <a:xfrm>
            <a:off x="3565907" y="4076700"/>
            <a:ext cx="3139693" cy="0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/>
          <p:nvPr/>
        </p:nvCxnSpPr>
        <p:spPr>
          <a:xfrm>
            <a:off x="3575049" y="4076700"/>
            <a:ext cx="1" cy="128829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/>
          <p:cNvCxnSpPr/>
          <p:nvPr/>
        </p:nvCxnSpPr>
        <p:spPr>
          <a:xfrm>
            <a:off x="5540809" y="3886202"/>
            <a:ext cx="0" cy="190498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1" name="Rectangle 160"/>
          <p:cNvSpPr/>
          <p:nvPr/>
        </p:nvSpPr>
        <p:spPr>
          <a:xfrm>
            <a:off x="5715001" y="4177097"/>
            <a:ext cx="1066800" cy="2667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3.3v power from </a:t>
            </a:r>
          </a:p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Pi (on-board regulator)</a:t>
            </a:r>
            <a:endParaRPr lang="en-GB" sz="900" dirty="0">
              <a:solidFill>
                <a:schemeClr val="tx1"/>
              </a:solidFill>
            </a:endParaRPr>
          </a:p>
        </p:txBody>
      </p:sp>
      <p:cxnSp>
        <p:nvCxnSpPr>
          <p:cNvPr id="163" name="Straight Connector 162"/>
          <p:cNvCxnSpPr/>
          <p:nvPr/>
        </p:nvCxnSpPr>
        <p:spPr>
          <a:xfrm>
            <a:off x="4800600" y="2578344"/>
            <a:ext cx="0" cy="1507056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/>
          <p:cNvCxnSpPr/>
          <p:nvPr/>
        </p:nvCxnSpPr>
        <p:spPr>
          <a:xfrm flipH="1">
            <a:off x="3962400" y="2578344"/>
            <a:ext cx="838199" cy="0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/>
          <p:cNvCxnSpPr/>
          <p:nvPr/>
        </p:nvCxnSpPr>
        <p:spPr>
          <a:xfrm flipH="1" flipV="1">
            <a:off x="4876800" y="990600"/>
            <a:ext cx="152400" cy="72555"/>
          </a:xfrm>
          <a:prstGeom prst="line">
            <a:avLst/>
          </a:prstGeom>
          <a:ln w="25400"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/>
          <p:cNvCxnSpPr/>
          <p:nvPr/>
        </p:nvCxnSpPr>
        <p:spPr>
          <a:xfrm flipV="1">
            <a:off x="3810002" y="994245"/>
            <a:ext cx="152400" cy="72555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/>
          <p:cNvCxnSpPr/>
          <p:nvPr/>
        </p:nvCxnSpPr>
        <p:spPr>
          <a:xfrm>
            <a:off x="6054725" y="3966614"/>
            <a:ext cx="222321" cy="0"/>
          </a:xfrm>
          <a:prstGeom prst="line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/>
          <p:cNvCxnSpPr/>
          <p:nvPr/>
        </p:nvCxnSpPr>
        <p:spPr>
          <a:xfrm rot="10800000">
            <a:off x="6054725" y="4076700"/>
            <a:ext cx="222321" cy="0"/>
          </a:xfrm>
          <a:prstGeom prst="line">
            <a:avLst/>
          </a:prstGeom>
          <a:ln w="25400">
            <a:solidFill>
              <a:schemeClr val="accent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/>
          <p:cNvCxnSpPr/>
          <p:nvPr/>
        </p:nvCxnSpPr>
        <p:spPr>
          <a:xfrm>
            <a:off x="2647321" y="3123179"/>
            <a:ext cx="275631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/>
          <p:cNvCxnSpPr/>
          <p:nvPr/>
        </p:nvCxnSpPr>
        <p:spPr>
          <a:xfrm>
            <a:off x="4953000" y="1777594"/>
            <a:ext cx="1390022" cy="0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/>
          <p:cNvCxnSpPr/>
          <p:nvPr/>
        </p:nvCxnSpPr>
        <p:spPr>
          <a:xfrm>
            <a:off x="2923562" y="1920391"/>
            <a:ext cx="0" cy="2044941"/>
          </a:xfrm>
          <a:prstGeom prst="line">
            <a:avLst/>
          </a:prstGeom>
          <a:ln w="254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6" name="Rectangle 255"/>
          <p:cNvSpPr/>
          <p:nvPr/>
        </p:nvSpPr>
        <p:spPr>
          <a:xfrm>
            <a:off x="5021453" y="1510564"/>
            <a:ext cx="1312357" cy="3810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Tacho power</a:t>
            </a:r>
            <a:endParaRPr lang="en-GB" sz="900" dirty="0">
              <a:solidFill>
                <a:schemeClr val="tx1"/>
              </a:solidFill>
            </a:endParaRPr>
          </a:p>
        </p:txBody>
      </p:sp>
      <p:cxnSp>
        <p:nvCxnSpPr>
          <p:cNvPr id="257" name="Straight Connector 256"/>
          <p:cNvCxnSpPr/>
          <p:nvPr/>
        </p:nvCxnSpPr>
        <p:spPr>
          <a:xfrm>
            <a:off x="4963297" y="3031872"/>
            <a:ext cx="142103" cy="0"/>
          </a:xfrm>
          <a:prstGeom prst="line">
            <a:avLst/>
          </a:prstGeom>
          <a:ln w="25400">
            <a:solidFill>
              <a:srgbClr val="FF0000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Straight Connector 258"/>
          <p:cNvCxnSpPr/>
          <p:nvPr/>
        </p:nvCxnSpPr>
        <p:spPr>
          <a:xfrm flipH="1">
            <a:off x="4791393" y="2941668"/>
            <a:ext cx="314007" cy="0"/>
          </a:xfrm>
          <a:prstGeom prst="line">
            <a:avLst/>
          </a:prstGeom>
          <a:ln w="254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Rectangle 3"/>
          <p:cNvSpPr/>
          <p:nvPr/>
        </p:nvSpPr>
        <p:spPr>
          <a:xfrm>
            <a:off x="6705600" y="3200400"/>
            <a:ext cx="990599" cy="181155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Raspberry Pi 4</a:t>
            </a:r>
          </a:p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(</a:t>
            </a:r>
            <a:r>
              <a:rPr lang="en-GB" sz="900" dirty="0" err="1" smtClean="0">
                <a:solidFill>
                  <a:schemeClr val="tx1"/>
                </a:solidFill>
              </a:rPr>
              <a:t>GPIO</a:t>
            </a:r>
            <a:r>
              <a:rPr lang="en-GB" sz="900" dirty="0">
                <a:solidFill>
                  <a:schemeClr val="tx1"/>
                </a:solidFill>
              </a:rPr>
              <a:t> </a:t>
            </a:r>
            <a:r>
              <a:rPr lang="en-GB" sz="900" dirty="0" smtClean="0">
                <a:solidFill>
                  <a:schemeClr val="tx1"/>
                </a:solidFill>
              </a:rPr>
              <a:t>brought out to pass-through connector: all pins used are via </a:t>
            </a:r>
            <a:r>
              <a:rPr lang="en-GB" sz="900" dirty="0" err="1" smtClean="0">
                <a:solidFill>
                  <a:schemeClr val="tx1"/>
                </a:solidFill>
              </a:rPr>
              <a:t>cuttable</a:t>
            </a:r>
            <a:r>
              <a:rPr lang="en-GB" sz="900" dirty="0" smtClean="0">
                <a:solidFill>
                  <a:schemeClr val="tx1"/>
                </a:solidFill>
              </a:rPr>
              <a:t> jumpers)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3017013" y="2944848"/>
            <a:ext cx="1165717" cy="94135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Arduino pro-micro (common 5v variant)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115449" y="3200401"/>
            <a:ext cx="523351" cy="6858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BSS138 based level shifter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685800" y="1828800"/>
            <a:ext cx="761163" cy="381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DC-DC CV Module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1905000" y="4208401"/>
            <a:ext cx="1905000" cy="18113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sz="900" dirty="0">
              <a:solidFill>
                <a:schemeClr val="tx1"/>
              </a:solidFill>
            </a:endParaRPr>
          </a:p>
          <a:p>
            <a:pPr algn="ctr"/>
            <a:endParaRPr lang="en-GB" sz="900" dirty="0" smtClean="0">
              <a:solidFill>
                <a:schemeClr val="tx1"/>
              </a:solidFill>
            </a:endParaRPr>
          </a:p>
          <a:p>
            <a:pPr algn="ctr"/>
            <a:endParaRPr lang="en-GB" sz="900" dirty="0">
              <a:solidFill>
                <a:schemeClr val="tx1"/>
              </a:solidFill>
            </a:endParaRPr>
          </a:p>
          <a:p>
            <a:pPr algn="ctr"/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397818" y="4982780"/>
            <a:ext cx="864585" cy="4023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Footprint for NAU7802</a:t>
            </a:r>
            <a:endParaRPr lang="en-GB" sz="1200" dirty="0">
              <a:solidFill>
                <a:schemeClr val="tx1"/>
              </a:solidFill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2412015" y="5483730"/>
            <a:ext cx="864585" cy="45987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Footprint for HX711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6343022" y="1254368"/>
            <a:ext cx="1353178" cy="8030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Linear actuator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6" name="Rectangle 15"/>
          <p:cNvSpPr/>
          <p:nvPr/>
        </p:nvSpPr>
        <p:spPr>
          <a:xfrm>
            <a:off x="7010401" y="2133600"/>
            <a:ext cx="685799" cy="8382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Linear scale</a:t>
            </a:r>
          </a:p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(currently via Pi Pico)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3063909" y="777910"/>
            <a:ext cx="579493" cy="127949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L298N Bridge driver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24" name="Rectangle 23"/>
          <p:cNvSpPr/>
          <p:nvPr/>
        </p:nvSpPr>
        <p:spPr>
          <a:xfrm>
            <a:off x="685800" y="3774832"/>
            <a:ext cx="762000" cy="3810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DC-DC CV Module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1707385" y="762000"/>
            <a:ext cx="548922" cy="3048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Fuse/</a:t>
            </a:r>
          </a:p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crowbar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687475" y="762000"/>
            <a:ext cx="760325" cy="4572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DC-DC CV-CC Module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2329544" y="762000"/>
            <a:ext cx="649049" cy="3048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LED Light source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40" name="Rectangle 39"/>
          <p:cNvSpPr/>
          <p:nvPr/>
        </p:nvSpPr>
        <p:spPr>
          <a:xfrm>
            <a:off x="1707385" y="1295400"/>
            <a:ext cx="548922" cy="3048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Fuse/</a:t>
            </a:r>
          </a:p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crowbar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687475" y="1295400"/>
            <a:ext cx="760325" cy="4572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DC-DC CV-CC Module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44" name="Rectangle 43"/>
          <p:cNvSpPr/>
          <p:nvPr/>
        </p:nvSpPr>
        <p:spPr>
          <a:xfrm>
            <a:off x="2329544" y="1295400"/>
            <a:ext cx="689148" cy="3048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LED Light source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54" name="Rectangle 53"/>
          <p:cNvSpPr/>
          <p:nvPr/>
        </p:nvSpPr>
        <p:spPr>
          <a:xfrm>
            <a:off x="3733799" y="762000"/>
            <a:ext cx="1381649" cy="372626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Estop/interlocks</a:t>
            </a:r>
          </a:p>
        </p:txBody>
      </p:sp>
      <p:sp>
        <p:nvSpPr>
          <p:cNvPr id="96" name="Rectangle 95"/>
          <p:cNvSpPr/>
          <p:nvPr/>
        </p:nvSpPr>
        <p:spPr>
          <a:xfrm>
            <a:off x="6343022" y="2133600"/>
            <a:ext cx="591178" cy="30479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Camera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97" name="Rectangle 96"/>
          <p:cNvSpPr/>
          <p:nvPr/>
        </p:nvSpPr>
        <p:spPr>
          <a:xfrm>
            <a:off x="2012185" y="4568232"/>
            <a:ext cx="1112015" cy="23236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5V Linear regulator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1696496" y="1828800"/>
            <a:ext cx="548922" cy="3048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Fuse/</a:t>
            </a:r>
          </a:p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crowbar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41" name="Rectangle 140"/>
          <p:cNvSpPr/>
          <p:nvPr/>
        </p:nvSpPr>
        <p:spPr>
          <a:xfrm>
            <a:off x="1600200" y="3812932"/>
            <a:ext cx="609600" cy="30480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Fuse/</a:t>
            </a:r>
          </a:p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crowbar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201" name="Rectangle 200"/>
          <p:cNvSpPr/>
          <p:nvPr/>
        </p:nvSpPr>
        <p:spPr>
          <a:xfrm>
            <a:off x="1752600" y="2925744"/>
            <a:ext cx="904352" cy="327094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Hardware jog control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224" name="Rectangle 223"/>
          <p:cNvSpPr/>
          <p:nvPr/>
        </p:nvSpPr>
        <p:spPr>
          <a:xfrm>
            <a:off x="6705600" y="5114100"/>
            <a:ext cx="990600" cy="89141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User interface and instrument control (monitor/</a:t>
            </a:r>
          </a:p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keyboard/</a:t>
            </a:r>
          </a:p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mouse)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205" name="Rectangle 204"/>
          <p:cNvSpPr/>
          <p:nvPr/>
        </p:nvSpPr>
        <p:spPr>
          <a:xfrm>
            <a:off x="4695511" y="4800600"/>
            <a:ext cx="1629089" cy="1204918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b="1" u="sng" dirty="0" smtClean="0">
                <a:solidFill>
                  <a:schemeClr val="tx1"/>
                </a:solidFill>
              </a:rPr>
              <a:t>Signal key</a:t>
            </a:r>
          </a:p>
          <a:p>
            <a:pPr algn="ctr"/>
            <a:r>
              <a:rPr lang="en-GB" sz="900" b="1" dirty="0" smtClean="0">
                <a:solidFill>
                  <a:srgbClr val="FFC000"/>
                </a:solidFill>
              </a:rPr>
              <a:t>24v Input power</a:t>
            </a:r>
          </a:p>
          <a:p>
            <a:pPr algn="ctr"/>
            <a:r>
              <a:rPr lang="en-GB" sz="900" b="1" dirty="0" smtClean="0">
                <a:solidFill>
                  <a:srgbClr val="FF0000"/>
                </a:solidFill>
              </a:rPr>
              <a:t>5v Digital power</a:t>
            </a:r>
          </a:p>
          <a:p>
            <a:pPr algn="ctr"/>
            <a:r>
              <a:rPr lang="en-GB" sz="900" b="1" dirty="0" smtClean="0">
                <a:solidFill>
                  <a:schemeClr val="accent6"/>
                </a:solidFill>
              </a:rPr>
              <a:t>3.3v Digital power</a:t>
            </a:r>
          </a:p>
          <a:p>
            <a:pPr algn="ctr"/>
            <a:r>
              <a:rPr lang="en-GB" sz="900" b="1" dirty="0" smtClean="0">
                <a:solidFill>
                  <a:srgbClr val="C00000"/>
                </a:solidFill>
              </a:rPr>
              <a:t>5v Analogue power</a:t>
            </a:r>
          </a:p>
          <a:p>
            <a:pPr algn="ctr"/>
            <a:r>
              <a:rPr lang="en-GB" sz="900" b="1" dirty="0">
                <a:solidFill>
                  <a:schemeClr val="accent1"/>
                </a:solidFill>
              </a:rPr>
              <a:t>General signal</a:t>
            </a:r>
          </a:p>
          <a:p>
            <a:pPr algn="ctr"/>
            <a:r>
              <a:rPr lang="en-GB" sz="900" b="1" dirty="0" smtClean="0">
                <a:solidFill>
                  <a:schemeClr val="bg1">
                    <a:lumMod val="65000"/>
                  </a:schemeClr>
                </a:solidFill>
              </a:rPr>
              <a:t>Data bus</a:t>
            </a:r>
          </a:p>
          <a:p>
            <a:pPr algn="ctr"/>
            <a:r>
              <a:rPr lang="en-GB" sz="900" b="1" dirty="0" smtClean="0">
                <a:solidFill>
                  <a:srgbClr val="92D050"/>
                </a:solidFill>
              </a:rPr>
              <a:t>Drive power path</a:t>
            </a:r>
          </a:p>
        </p:txBody>
      </p:sp>
      <p:sp>
        <p:nvSpPr>
          <p:cNvPr id="258" name="Rectangle 257"/>
          <p:cNvSpPr/>
          <p:nvPr/>
        </p:nvSpPr>
        <p:spPr>
          <a:xfrm>
            <a:off x="5105400" y="2869816"/>
            <a:ext cx="914400" cy="276329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Pi cooling fan</a:t>
            </a:r>
            <a:endParaRPr lang="en-GB" sz="900" dirty="0">
              <a:solidFill>
                <a:schemeClr val="tx1"/>
              </a:solidFill>
            </a:endParaRPr>
          </a:p>
        </p:txBody>
      </p:sp>
      <p:sp>
        <p:nvSpPr>
          <p:cNvPr id="182" name="Rectangle 181"/>
          <p:cNvSpPr/>
          <p:nvPr/>
        </p:nvSpPr>
        <p:spPr>
          <a:xfrm>
            <a:off x="5777801" y="3712659"/>
            <a:ext cx="927799" cy="266700"/>
          </a:xfrm>
          <a:prstGeom prst="rect">
            <a:avLst/>
          </a:prstGeom>
          <a:noFill/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900" dirty="0" smtClean="0">
                <a:solidFill>
                  <a:schemeClr val="tx1"/>
                </a:solidFill>
              </a:rPr>
              <a:t>5v power to Pi</a:t>
            </a:r>
            <a:endParaRPr lang="en-GB" sz="9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7937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499" r="23194"/>
          <a:stretch/>
        </p:blipFill>
        <p:spPr>
          <a:xfrm>
            <a:off x="381000" y="164355"/>
            <a:ext cx="1981200" cy="655366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0539" y="164354"/>
            <a:ext cx="6384862" cy="478864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938" t="28211" r="50111" b="28880"/>
          <a:stretch/>
        </p:blipFill>
        <p:spPr>
          <a:xfrm>
            <a:off x="3752490" y="3962400"/>
            <a:ext cx="1970480" cy="276288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900593" y="5130225"/>
            <a:ext cx="110980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Hall effect sensor</a:t>
            </a:r>
            <a:endParaRPr lang="en-GB" sz="1600" dirty="0"/>
          </a:p>
        </p:txBody>
      </p:sp>
      <p:sp>
        <p:nvSpPr>
          <p:cNvPr id="7" name="TextBox 6"/>
          <p:cNvSpPr txBox="1"/>
          <p:nvPr/>
        </p:nvSpPr>
        <p:spPr>
          <a:xfrm>
            <a:off x="7044377" y="5238835"/>
            <a:ext cx="11564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Rotating magnet</a:t>
            </a:r>
            <a:endParaRPr lang="en-GB" sz="1600" dirty="0"/>
          </a:p>
        </p:txBody>
      </p:sp>
      <p:cxnSp>
        <p:nvCxnSpPr>
          <p:cNvPr id="10" name="Straight Arrow Connector 9"/>
          <p:cNvCxnSpPr>
            <a:stCxn id="6" idx="0"/>
          </p:cNvCxnSpPr>
          <p:nvPr/>
        </p:nvCxnSpPr>
        <p:spPr>
          <a:xfrm flipH="1" flipV="1">
            <a:off x="5105400" y="2362200"/>
            <a:ext cx="1350097" cy="2768025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7" idx="0"/>
          </p:cNvCxnSpPr>
          <p:nvPr/>
        </p:nvCxnSpPr>
        <p:spPr>
          <a:xfrm flipV="1">
            <a:off x="7622585" y="3276600"/>
            <a:ext cx="226015" cy="1962235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987585" y="5238835"/>
            <a:ext cx="115641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Drive motor</a:t>
            </a:r>
            <a:endParaRPr lang="en-GB" sz="1600" dirty="0"/>
          </a:p>
        </p:txBody>
      </p:sp>
      <p:cxnSp>
        <p:nvCxnSpPr>
          <p:cNvPr id="16" name="Straight Arrow Connector 15"/>
          <p:cNvCxnSpPr/>
          <p:nvPr/>
        </p:nvCxnSpPr>
        <p:spPr>
          <a:xfrm flipH="1" flipV="1">
            <a:off x="8374000" y="4267200"/>
            <a:ext cx="160400" cy="971635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6400800" y="5653344"/>
            <a:ext cx="114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Drive worm gear</a:t>
            </a:r>
            <a:endParaRPr lang="en-GB" sz="1600" dirty="0"/>
          </a:p>
        </p:txBody>
      </p:sp>
      <p:cxnSp>
        <p:nvCxnSpPr>
          <p:cNvPr id="25" name="Straight Arrow Connector 24"/>
          <p:cNvCxnSpPr>
            <a:stCxn id="24" idx="0"/>
          </p:cNvCxnSpPr>
          <p:nvPr/>
        </p:nvCxnSpPr>
        <p:spPr>
          <a:xfrm flipV="1">
            <a:off x="6972300" y="2743200"/>
            <a:ext cx="645115" cy="2910144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Group 58"/>
          <p:cNvGrpSpPr/>
          <p:nvPr/>
        </p:nvGrpSpPr>
        <p:grpSpPr>
          <a:xfrm>
            <a:off x="1676400" y="4495799"/>
            <a:ext cx="1981200" cy="2142089"/>
            <a:chOff x="1676400" y="4495799"/>
            <a:chExt cx="1981200" cy="2142089"/>
          </a:xfrm>
        </p:grpSpPr>
        <p:grpSp>
          <p:nvGrpSpPr>
            <p:cNvPr id="33" name="Group 32"/>
            <p:cNvGrpSpPr/>
            <p:nvPr/>
          </p:nvGrpSpPr>
          <p:grpSpPr>
            <a:xfrm>
              <a:off x="1676400" y="4495799"/>
              <a:ext cx="1949322" cy="2142089"/>
              <a:chOff x="990600" y="4495799"/>
              <a:chExt cx="1949322" cy="2142089"/>
            </a:xfrm>
          </p:grpSpPr>
          <p:sp>
            <p:nvSpPr>
              <p:cNvPr id="29" name="Rectangle 28"/>
              <p:cNvSpPr/>
              <p:nvPr/>
            </p:nvSpPr>
            <p:spPr>
              <a:xfrm>
                <a:off x="990600" y="4495799"/>
                <a:ext cx="1949322" cy="214208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pic>
            <p:nvPicPr>
              <p:cNvPr id="2" name="Picture 1"/>
              <p:cNvPicPr>
                <a:picLocks noChangeAspect="1"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526" t="23019" r="32054"/>
              <a:stretch/>
            </p:blipFill>
            <p:spPr>
              <a:xfrm>
                <a:off x="1659465" y="4876800"/>
                <a:ext cx="611592" cy="1553089"/>
              </a:xfrm>
              <a:prstGeom prst="rect">
                <a:avLst/>
              </a:prstGeom>
            </p:spPr>
          </p:pic>
        </p:grpSp>
        <p:sp>
          <p:nvSpPr>
            <p:cNvPr id="35" name="TextBox 34"/>
            <p:cNvSpPr txBox="1"/>
            <p:nvPr/>
          </p:nvSpPr>
          <p:spPr>
            <a:xfrm>
              <a:off x="2205395" y="4610789"/>
              <a:ext cx="882520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50" dirty="0" smtClean="0"/>
                <a:t>Sensor 0v</a:t>
              </a:r>
              <a:endParaRPr lang="en-GB" sz="105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777389" y="4842302"/>
              <a:ext cx="880211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50" dirty="0" smtClean="0"/>
                <a:t>Sensor +5v power</a:t>
              </a:r>
              <a:endParaRPr lang="en-GB" sz="105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2895600" y="5299502"/>
              <a:ext cx="683489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50" dirty="0" smtClean="0"/>
                <a:t>Sensor output</a:t>
              </a:r>
              <a:endParaRPr lang="en-GB" sz="1050" dirty="0"/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1754911" y="4927684"/>
              <a:ext cx="683489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50" dirty="0" smtClean="0"/>
                <a:t>Motor</a:t>
              </a:r>
              <a:endParaRPr lang="en-GB" sz="1050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676401" y="5223302"/>
              <a:ext cx="711200" cy="5770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50" dirty="0" smtClean="0"/>
                <a:t>Motor (via limit switches)</a:t>
              </a:r>
              <a:endParaRPr lang="en-GB" sz="1050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1676400" y="6019800"/>
              <a:ext cx="975101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050" dirty="0" smtClean="0"/>
                <a:t>Centre pin </a:t>
              </a:r>
            </a:p>
            <a:p>
              <a:pPr algn="ctr"/>
              <a:r>
                <a:rPr lang="en-GB" sz="1050" dirty="0" smtClean="0"/>
                <a:t>not connected</a:t>
              </a:r>
              <a:endParaRPr lang="en-GB" sz="1050" dirty="0"/>
            </a:p>
          </p:txBody>
        </p:sp>
        <p:cxnSp>
          <p:nvCxnSpPr>
            <p:cNvPr id="41" name="Straight Arrow Connector 40"/>
            <p:cNvCxnSpPr/>
            <p:nvPr/>
          </p:nvCxnSpPr>
          <p:spPr>
            <a:xfrm>
              <a:off x="2309316" y="5061899"/>
              <a:ext cx="205284" cy="75583"/>
            </a:xfrm>
            <a:prstGeom prst="straightConnector1">
              <a:avLst/>
            </a:prstGeom>
            <a:ln w="15875">
              <a:solidFill>
                <a:schemeClr val="tx2">
                  <a:lumMod val="20000"/>
                  <a:lumOff val="80000"/>
                </a:schemeClr>
              </a:solidFill>
              <a:headEnd type="none" w="lg" len="lg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 flipV="1">
              <a:off x="2306897" y="5291387"/>
              <a:ext cx="210123" cy="150577"/>
            </a:xfrm>
            <a:prstGeom prst="straightConnector1">
              <a:avLst/>
            </a:prstGeom>
            <a:ln w="15875">
              <a:solidFill>
                <a:schemeClr val="tx2">
                  <a:lumMod val="20000"/>
                  <a:lumOff val="80000"/>
                </a:schemeClr>
              </a:solidFill>
              <a:headEnd type="none" w="lg" len="lg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>
              <a:stCxn id="35" idx="2"/>
            </p:cNvCxnSpPr>
            <p:nvPr/>
          </p:nvCxnSpPr>
          <p:spPr>
            <a:xfrm>
              <a:off x="2646655" y="4864705"/>
              <a:ext cx="0" cy="177842"/>
            </a:xfrm>
            <a:prstGeom prst="straightConnector1">
              <a:avLst/>
            </a:prstGeom>
            <a:ln w="15875">
              <a:solidFill>
                <a:schemeClr val="tx2">
                  <a:lumMod val="20000"/>
                  <a:lumOff val="80000"/>
                </a:schemeClr>
              </a:solidFill>
              <a:headEnd type="none" w="lg" len="lg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Straight Arrow Connector 50"/>
            <p:cNvCxnSpPr/>
            <p:nvPr/>
          </p:nvCxnSpPr>
          <p:spPr>
            <a:xfrm flipH="1" flipV="1">
              <a:off x="2783991" y="5286550"/>
              <a:ext cx="187809" cy="118812"/>
            </a:xfrm>
            <a:prstGeom prst="straightConnector1">
              <a:avLst/>
            </a:prstGeom>
            <a:ln w="15875">
              <a:solidFill>
                <a:schemeClr val="tx2">
                  <a:lumMod val="20000"/>
                  <a:lumOff val="80000"/>
                </a:schemeClr>
              </a:solidFill>
              <a:headEnd type="none" w="lg" len="lg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Arrow Connector 54"/>
            <p:cNvCxnSpPr/>
            <p:nvPr/>
          </p:nvCxnSpPr>
          <p:spPr>
            <a:xfrm flipH="1">
              <a:off x="2769049" y="5099690"/>
              <a:ext cx="202751" cy="34321"/>
            </a:xfrm>
            <a:prstGeom prst="straightConnector1">
              <a:avLst/>
            </a:prstGeom>
            <a:ln w="15875">
              <a:solidFill>
                <a:schemeClr val="tx2">
                  <a:lumMod val="20000"/>
                  <a:lumOff val="80000"/>
                </a:schemeClr>
              </a:solidFill>
              <a:headEnd type="none" w="lg" len="lg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Straight Arrow Connector 56"/>
            <p:cNvCxnSpPr/>
            <p:nvPr/>
          </p:nvCxnSpPr>
          <p:spPr>
            <a:xfrm flipV="1">
              <a:off x="2333170" y="5257801"/>
              <a:ext cx="307054" cy="761999"/>
            </a:xfrm>
            <a:prstGeom prst="straightConnector1">
              <a:avLst/>
            </a:prstGeom>
            <a:ln w="15875">
              <a:solidFill>
                <a:schemeClr val="tx2">
                  <a:lumMod val="20000"/>
                  <a:lumOff val="80000"/>
                </a:schemeClr>
              </a:solidFill>
              <a:headEnd type="none" w="lg" len="lg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803978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475</TotalTime>
  <Words>227</Words>
  <Application>Microsoft Office PowerPoint</Application>
  <PresentationFormat>On-screen Show (4:3)</PresentationFormat>
  <Paragraphs>81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</dc:creator>
  <cp:lastModifiedBy>Richard Hodgkinson</cp:lastModifiedBy>
  <cp:revision>57</cp:revision>
  <dcterms:created xsi:type="dcterms:W3CDTF">2006-08-16T00:00:00Z</dcterms:created>
  <dcterms:modified xsi:type="dcterms:W3CDTF">2023-09-25T22:45:16Z</dcterms:modified>
</cp:coreProperties>
</file>

<file path=docProps/thumbnail.jpeg>
</file>